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43"/>
  </p:normalViewPr>
  <p:slideViewPr>
    <p:cSldViewPr snapToGrid="0">
      <p:cViewPr varScale="1">
        <p:scale>
          <a:sx n="105" d="100"/>
          <a:sy n="105" d="100"/>
        </p:scale>
        <p:origin x="9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 userDrawn="1"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0: Workshop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NCSU </a:t>
            </a:r>
            <a:r>
              <a:rPr lang="en-US" dirty="0" err="1"/>
              <a:t>scRNA</a:t>
            </a:r>
            <a:r>
              <a:rPr lang="en-US" dirty="0"/>
              <a:t> Workshop, 2024</a:t>
            </a:r>
          </a:p>
          <a:p>
            <a:r>
              <a:rPr lang="en-US" dirty="0"/>
              <a:t>Bruce Corliss, PhD and Allison Dickey, PhD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397400" y="1259084"/>
            <a:ext cx="48198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Bruce Corliss, PhD</a:t>
            </a:r>
          </a:p>
          <a:p>
            <a:r>
              <a:rPr lang="en-US" dirty="0"/>
              <a:t>Research Bioinformatician at NC State</a:t>
            </a:r>
          </a:p>
          <a:p>
            <a:r>
              <a:rPr lang="en-US" dirty="0"/>
              <a:t>PhD in Biomedical Engineering</a:t>
            </a:r>
          </a:p>
          <a:p>
            <a:r>
              <a:rPr lang="en-US" dirty="0"/>
              <a:t>Support for Dr. Fred Wright (BRC),  </a:t>
            </a:r>
          </a:p>
          <a:p>
            <a:r>
              <a:rPr lang="en-US" dirty="0"/>
              <a:t>    Dr. Cathrine </a:t>
            </a:r>
            <a:r>
              <a:rPr lang="en-US" dirty="0" err="1"/>
              <a:t>Hoyo</a:t>
            </a:r>
            <a:r>
              <a:rPr lang="en-US" dirty="0"/>
              <a:t> (Biological Sciences), and the</a:t>
            </a:r>
          </a:p>
          <a:p>
            <a:r>
              <a:rPr lang="en-US" dirty="0"/>
              <a:t>    Center for Human Health and the Environment</a:t>
            </a:r>
          </a:p>
          <a:p>
            <a:r>
              <a:rPr lang="en-US" dirty="0"/>
              <a:t>     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17" y="1007510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6617406" y="3536814"/>
            <a:ext cx="2669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907" y="3429000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2083333" y="2237613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standard processing pipeline 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need and concept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Performs basic DGE and cell type labelling.</a:t>
            </a:r>
          </a:p>
          <a:p>
            <a:pPr marL="342900" indent="-342900">
              <a:buAutoNum type="arabicPeriod"/>
            </a:pPr>
            <a:r>
              <a:rPr lang="en-US" dirty="0"/>
              <a:t>Use Monocle to analyze </a:t>
            </a:r>
            <a:r>
              <a:rPr lang="en-US" dirty="0" err="1"/>
              <a:t>pseudotime</a:t>
            </a:r>
            <a:r>
              <a:rPr lang="en-US" dirty="0"/>
              <a:t>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50101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help participants beat the </a:t>
            </a:r>
            <a:r>
              <a:rPr lang="en-US" u="sng" dirty="0"/>
              <a:t>steep learning curve </a:t>
            </a:r>
            <a:r>
              <a:rPr lang="en-US" dirty="0"/>
              <a:t>with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be empowered to effectively learn new analysis techniques from the understanding developed in this workshop. </a:t>
            </a:r>
          </a:p>
        </p:txBody>
      </p:sp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C73D80-8200-E4A4-5129-EE9374A9659D}"/>
              </a:ext>
            </a:extLst>
          </p:cNvPr>
          <p:cNvSpPr txBox="1"/>
          <p:nvPr/>
        </p:nvSpPr>
        <p:spPr>
          <a:xfrm>
            <a:off x="228432" y="629173"/>
            <a:ext cx="31774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 </a:t>
            </a:r>
            <a:r>
              <a:rPr lang="en-US" b="1" dirty="0" err="1"/>
              <a:t>scRNA</a:t>
            </a:r>
            <a:r>
              <a:rPr lang="en-US" b="1" dirty="0"/>
              <a:t>-Seq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Ranger Read Alignment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Seurat Processing Pipeline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Type Identification</a:t>
            </a:r>
          </a:p>
          <a:p>
            <a:pPr marL="342900" indent="-342900">
              <a:buAutoNum type="arabicParenR"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Course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EB12-937A-ECD0-EEA1-3330A9778DDE}"/>
              </a:ext>
            </a:extLst>
          </p:cNvPr>
          <p:cNvSpPr txBox="1"/>
          <p:nvPr/>
        </p:nvSpPr>
        <p:spPr>
          <a:xfrm>
            <a:off x="8122244" y="3498396"/>
            <a:ext cx="3388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E7ECB-74E5-421A-95D4-112A5904A26C}"/>
              </a:ext>
            </a:extLst>
          </p:cNvPr>
          <p:cNvSpPr txBox="1"/>
          <p:nvPr/>
        </p:nvSpPr>
        <p:spPr>
          <a:xfrm>
            <a:off x="8251673" y="830755"/>
            <a:ext cx="324745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Teaching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4A9FB-7F9E-FA5D-1F90-B1058EDE7A8F}"/>
              </a:ext>
            </a:extLst>
          </p:cNvPr>
          <p:cNvSpPr txBox="1"/>
          <p:nvPr/>
        </p:nvSpPr>
        <p:spPr>
          <a:xfrm>
            <a:off x="4223649" y="1353975"/>
            <a:ext cx="39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</a:t>
            </a:r>
            <a:r>
              <a:rPr lang="en-US" b="1" dirty="0" err="1"/>
              <a:t>Suerat</a:t>
            </a:r>
            <a:r>
              <a:rPr lang="en-US" b="1" dirty="0"/>
              <a:t> Exploratory and DGE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6) Monocle </a:t>
            </a:r>
            <a:r>
              <a:rPr lang="en-US" b="1" dirty="0" err="1"/>
              <a:t>Pseudotime</a:t>
            </a: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r>
              <a:rPr lang="en-US" b="1" dirty="0"/>
              <a:t>7) Best Practices and Summary</a:t>
            </a:r>
          </a:p>
        </p:txBody>
      </p:sp>
      <p:pic>
        <p:nvPicPr>
          <p:cNvPr id="1026" name="Picture 2" descr="Blood smear Information | Mount Sinai - New York">
            <a:extLst>
              <a:ext uri="{FF2B5EF4-FFF2-40B4-BE49-F238E27FC236}">
                <a16:creationId xmlns:a16="http://schemas.microsoft.com/office/drawing/2014/main" id="{319E9F75-FD16-4434-B0EC-FB1FFC4C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880" y="1517520"/>
            <a:ext cx="2120378" cy="16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09453-F7C5-941B-B98F-8137C0642D4C}"/>
              </a:ext>
            </a:extLst>
          </p:cNvPr>
          <p:cNvSpPr txBox="1"/>
          <p:nvPr/>
        </p:nvSpPr>
        <p:spPr>
          <a:xfrm>
            <a:off x="8053862" y="1766913"/>
            <a:ext cx="33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Blood Sample, </a:t>
            </a:r>
          </a:p>
          <a:p>
            <a:r>
              <a:rPr lang="en-US" b="1" dirty="0"/>
              <a:t>Healthy Donor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1EB0-9B35-6D51-654C-94E23206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9"/>
          <a:stretch/>
        </p:blipFill>
        <p:spPr>
          <a:xfrm>
            <a:off x="8341592" y="2520293"/>
            <a:ext cx="990855" cy="629173"/>
          </a:xfrm>
          <a:prstGeom prst="rect">
            <a:avLst/>
          </a:prstGeom>
        </p:spPr>
      </p:pic>
      <p:pic>
        <p:nvPicPr>
          <p:cNvPr id="1028" name="Picture 4" descr="Zebrafish as a Model to Understand Vertebrate Development - ScienceDirect">
            <a:extLst>
              <a:ext uri="{FF2B5EF4-FFF2-40B4-BE49-F238E27FC236}">
                <a16:creationId xmlns:a16="http://schemas.microsoft.com/office/drawing/2014/main" id="{F6EE326B-4870-0B3F-4E12-B393369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3" y="4149981"/>
            <a:ext cx="3129318" cy="2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56E95-9C9C-ACA4-B34B-74CF04C36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15660" r="4708" b="49853"/>
          <a:stretch/>
        </p:blipFill>
        <p:spPr>
          <a:xfrm>
            <a:off x="9816332" y="4149981"/>
            <a:ext cx="1695450" cy="41044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C94234-6366-35B9-0814-3633A63B0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8"/>
          <a:stretch/>
        </p:blipFill>
        <p:spPr bwMode="auto">
          <a:xfrm>
            <a:off x="710706" y="4378581"/>
            <a:ext cx="2319014" cy="11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4877F1-1D93-5B27-1179-15BAEE05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" y="2668373"/>
            <a:ext cx="2137715" cy="11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B3F703F9-C6DD-8EFA-1128-DD61948C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48280" b="77872"/>
          <a:stretch/>
        </p:blipFill>
        <p:spPr bwMode="auto">
          <a:xfrm>
            <a:off x="741042" y="5943972"/>
            <a:ext cx="2258343" cy="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86;p19">
            <a:extLst>
              <a:ext uri="{FF2B5EF4-FFF2-40B4-BE49-F238E27FC236}">
                <a16:creationId xmlns:a16="http://schemas.microsoft.com/office/drawing/2014/main" id="{69F53813-CD85-D953-138F-F2A7ED7075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3739" y="1061087"/>
            <a:ext cx="2072948" cy="112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C7733-AD26-4060-C275-317771D632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7"/>
          <a:stretch/>
        </p:blipFill>
        <p:spPr>
          <a:xfrm>
            <a:off x="4936515" y="1731400"/>
            <a:ext cx="1848834" cy="1305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9F569-CF98-09E0-D0E5-AA9A8B180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801"/>
          <a:stretch/>
        </p:blipFill>
        <p:spPr>
          <a:xfrm>
            <a:off x="4890934" y="3359900"/>
            <a:ext cx="1939996" cy="1305117"/>
          </a:xfrm>
          <a:prstGeom prst="rect">
            <a:avLst/>
          </a:prstGeom>
        </p:spPr>
      </p:pic>
      <p:pic>
        <p:nvPicPr>
          <p:cNvPr id="17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50F111D3-0584-26C0-93B8-0721D06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05" y="4988399"/>
            <a:ext cx="2173654" cy="13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12002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302725" y="1384956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836219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333626" y="694075"/>
            <a:ext cx="5172075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504" y="80193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D9F17-4443-84A5-2FCA-9F38677F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943" y="47799"/>
            <a:ext cx="1906057" cy="116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68630" y="6326862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B99CA-5F61-032D-7B83-21CB2CFFB604}"/>
              </a:ext>
            </a:extLst>
          </p:cNvPr>
          <p:cNvSpPr txBox="1"/>
          <p:nvPr/>
        </p:nvSpPr>
        <p:spPr>
          <a:xfrm>
            <a:off x="209550" y="735194"/>
            <a:ext cx="516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annotated and embryonic tissue annotated.</a:t>
            </a:r>
          </a:p>
        </p:txBody>
      </p:sp>
      <p:pic>
        <p:nvPicPr>
          <p:cNvPr id="14" name="Picture 13" descr="A close-up of a diagram&#10;&#10;Description automatically generated">
            <a:extLst>
              <a:ext uri="{FF2B5EF4-FFF2-40B4-BE49-F238E27FC236}">
                <a16:creationId xmlns:a16="http://schemas.microsoft.com/office/drawing/2014/main" id="{03690914-3042-E946-282C-BCDE08D577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b="32344"/>
          <a:stretch/>
        </p:blipFill>
        <p:spPr>
          <a:xfrm>
            <a:off x="438912" y="1307143"/>
            <a:ext cx="6590156" cy="39633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5A1EA-634F-667D-831D-F47CD452D31A}"/>
              </a:ext>
            </a:extLst>
          </p:cNvPr>
          <p:cNvSpPr/>
          <p:nvPr/>
        </p:nvSpPr>
        <p:spPr>
          <a:xfrm>
            <a:off x="5800725" y="3429000"/>
            <a:ext cx="1123950" cy="1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9A70D1-8AA2-2228-9767-88866CDD67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0" t="24342" b="44320"/>
          <a:stretch/>
        </p:blipFill>
        <p:spPr>
          <a:xfrm>
            <a:off x="6096762" y="2468880"/>
            <a:ext cx="581177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F8BF-F92C-BD79-B47F-1A2AE68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for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8F01-E71C-A6F2-4736-E3CC864123AF}"/>
              </a:ext>
            </a:extLst>
          </p:cNvPr>
          <p:cNvSpPr txBox="1"/>
          <p:nvPr/>
        </p:nvSpPr>
        <p:spPr>
          <a:xfrm>
            <a:off x="266574" y="971550"/>
            <a:ext cx="57056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Slides with example code/ output used to analyze data.</a:t>
            </a:r>
          </a:p>
          <a:p>
            <a:pPr marL="342900" indent="-342900">
              <a:buAutoNum type="arabicParenR"/>
            </a:pPr>
            <a:r>
              <a:rPr lang="en-US" dirty="0"/>
              <a:t>All code for analyzing PBMC dataset is found in </a:t>
            </a:r>
          </a:p>
          <a:p>
            <a:r>
              <a:rPr lang="en-US" b="1" dirty="0"/>
              <a:t>	/M0_Intro_Workshop/</a:t>
            </a:r>
            <a:r>
              <a:rPr lang="en-US" b="1" dirty="0" err="1"/>
              <a:t>test_packages.R</a:t>
            </a:r>
            <a:endParaRPr lang="en-US" b="1" dirty="0"/>
          </a:p>
          <a:p>
            <a:pPr marL="342900" indent="-342900">
              <a:buAutoNum type="arabicParenR" startAt="3"/>
            </a:pPr>
            <a:r>
              <a:rPr lang="en-US" dirty="0"/>
              <a:t>All code for analyzing </a:t>
            </a:r>
            <a:r>
              <a:rPr lang="en-US" dirty="0" err="1"/>
              <a:t>zerbahub</a:t>
            </a:r>
            <a:r>
              <a:rPr lang="en-US" dirty="0"/>
              <a:t> dataset are found in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/M3_Seurat_Processing/Module_part1.Rmd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/M3_Seurat_Processing/Module_part2.Rmd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49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441</Words>
  <Application>Microsoft Office PowerPoint</Application>
  <PresentationFormat>Widescreen</PresentationFormat>
  <Paragraphs>78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Unicode MS</vt:lpstr>
      <vt:lpstr>Calibri</vt:lpstr>
      <vt:lpstr>Calibri Light</vt:lpstr>
      <vt:lpstr>Hanken Grotesk</vt:lpstr>
      <vt:lpstr>Hoorah</vt:lpstr>
      <vt:lpstr>Open Sans</vt:lpstr>
      <vt:lpstr>Office Theme</vt:lpstr>
      <vt:lpstr>Module 0: Workshop Introduction</vt:lpstr>
      <vt:lpstr>Meet your Instructors</vt:lpstr>
      <vt:lpstr>Learning Objectives</vt:lpstr>
      <vt:lpstr>Overview of Course Modules</vt:lpstr>
      <vt:lpstr>The Teaching Dataset</vt:lpstr>
      <vt:lpstr>The Interactive Dataset</vt:lpstr>
      <vt:lpstr>The Interactive Dataset</vt:lpstr>
      <vt:lpstr>Format for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88</cp:revision>
  <dcterms:created xsi:type="dcterms:W3CDTF">2024-01-01T16:06:19Z</dcterms:created>
  <dcterms:modified xsi:type="dcterms:W3CDTF">2024-04-01T14:53:22Z</dcterms:modified>
</cp:coreProperties>
</file>